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1" r:id="rId1"/>
  </p:sldMasterIdLst>
  <p:notesMasterIdLst>
    <p:notesMasterId r:id="rId12"/>
  </p:notesMasterIdLst>
  <p:sldIdLst>
    <p:sldId id="2189" r:id="rId2"/>
    <p:sldId id="2180" r:id="rId3"/>
    <p:sldId id="2190" r:id="rId4"/>
    <p:sldId id="2191" r:id="rId5"/>
    <p:sldId id="2183" r:id="rId6"/>
    <p:sldId id="2193" r:id="rId7"/>
    <p:sldId id="2194" r:id="rId8"/>
    <p:sldId id="2195" r:id="rId9"/>
    <p:sldId id="2196" r:id="rId10"/>
    <p:sldId id="2088" r:id="rId11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" id="{919F93D3-6F23-454B-844B-D1EA1B0AA632}">
          <p14:sldIdLst>
            <p14:sldId id="2189"/>
          </p14:sldIdLst>
        </p14:section>
        <p14:section name="Exploracion y preparacion" id="{08E4C483-0295-4207-A3B2-62BE0CA403A4}">
          <p14:sldIdLst>
            <p14:sldId id="2180"/>
            <p14:sldId id="2190"/>
            <p14:sldId id="2191"/>
          </p14:sldIdLst>
        </p14:section>
        <p14:section name="Primer modelo y ejemplo" id="{4A1DF81E-B2DD-4D7E-B47C-EF9CF4F428C8}">
          <p14:sldIdLst>
            <p14:sldId id="2183"/>
            <p14:sldId id="2193"/>
            <p14:sldId id="2194"/>
            <p14:sldId id="2195"/>
            <p14:sldId id="2196"/>
            <p14:sldId id="20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/>
  <p:cmAuthor id="2" name="Microsoft Office User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FFFFA3"/>
    <a:srgbClr val="FFC000"/>
    <a:srgbClr val="ED7D31"/>
    <a:srgbClr val="F8CBAD"/>
    <a:srgbClr val="FFE699"/>
    <a:srgbClr val="FFFF00"/>
    <a:srgbClr val="FF9900"/>
    <a:srgbClr val="FF6969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6202" autoAdjust="0"/>
  </p:normalViewPr>
  <p:slideViewPr>
    <p:cSldViewPr snapToGrid="0" snapToObjects="1">
      <p:cViewPr varScale="1">
        <p:scale>
          <a:sx n="110" d="100"/>
          <a:sy n="110" d="100"/>
        </p:scale>
        <p:origin x="547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7/7/2021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554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8451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2141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3887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5411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2176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3472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9321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922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56" r:id="rId4"/>
    <p:sldLayoutId id="2147483953" r:id="rId5"/>
    <p:sldLayoutId id="2147483959" r:id="rId6"/>
    <p:sldLayoutId id="2147483960" r:id="rId7"/>
    <p:sldLayoutId id="2147483958" r:id="rId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0215DB74-5211-4DF4-982D-3867B487E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96" y="2190862"/>
            <a:ext cx="1260331" cy="1418224"/>
          </a:xfrm>
          <a:prstGeom prst="rect">
            <a:avLst/>
          </a:prstGeom>
        </p:spPr>
      </p:pic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0" name="TextBox 1169"/>
          <p:cNvSpPr txBox="1"/>
          <p:nvPr/>
        </p:nvSpPr>
        <p:spPr>
          <a:xfrm>
            <a:off x="240554" y="560201"/>
            <a:ext cx="843758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600" b="1" spc="600" dirty="0">
                <a:solidFill>
                  <a:schemeClr val="tx2"/>
                </a:solidFill>
                <a:latin typeface="Montserrat" pitchFamily="2" charset="77"/>
                <a:ea typeface="Nunito Black" charset="0"/>
                <a:cs typeface="Nunito Black" charset="0"/>
              </a:rPr>
              <a:t>Primer modelo predicción de </a:t>
            </a:r>
          </a:p>
          <a:p>
            <a:pPr algn="ctr"/>
            <a:r>
              <a:rPr lang="es-CL" sz="2600" b="1" spc="600" dirty="0">
                <a:solidFill>
                  <a:schemeClr val="tx2"/>
                </a:solidFill>
                <a:latin typeface="Montserrat" pitchFamily="2" charset="77"/>
                <a:ea typeface="Nunito Black" charset="0"/>
                <a:cs typeface="Nunito Black" charset="0"/>
              </a:rPr>
              <a:t>consumos</a:t>
            </a:r>
            <a:endParaRPr lang="en-US" sz="2600" b="1" spc="600" dirty="0">
              <a:solidFill>
                <a:schemeClr val="tx2"/>
              </a:solidFill>
              <a:latin typeface="Montserrat" pitchFamily="2" charset="77"/>
              <a:ea typeface="Nunito Black" charset="0"/>
              <a:cs typeface="Nunito Black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543107" y="3332087"/>
            <a:ext cx="338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spc="600" dirty="0">
                <a:solidFill>
                  <a:srgbClr val="151540"/>
                </a:solidFill>
                <a:latin typeface="Montserrat" pitchFamily="2" charset="77"/>
              </a:rPr>
              <a:t>Joaquín Farias Muñoz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5699" y="150293"/>
            <a:ext cx="633667" cy="302936"/>
          </a:xfrm>
          <a:prstGeom prst="rect">
            <a:avLst/>
          </a:prstGeom>
        </p:spPr>
      </p:pic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53362FB5-64B1-4775-97BD-E0C3F5C55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231" y="2237934"/>
            <a:ext cx="1324080" cy="132408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0E308E77-A7C0-4480-8C91-6726C76A6BC9}"/>
              </a:ext>
            </a:extLst>
          </p:cNvPr>
          <p:cNvCxnSpPr>
            <a:stCxn id="11" idx="3"/>
            <a:endCxn id="6" idx="1"/>
          </p:cNvCxnSpPr>
          <p:nvPr/>
        </p:nvCxnSpPr>
        <p:spPr>
          <a:xfrm>
            <a:off x="1759527" y="2899974"/>
            <a:ext cx="1756704" cy="0"/>
          </a:xfrm>
          <a:prstGeom prst="straightConnector1">
            <a:avLst/>
          </a:prstGeom>
          <a:ln w="25400" cap="sq" cmpd="sng">
            <a:solidFill>
              <a:schemeClr val="accent1"/>
            </a:solidFill>
            <a:miter lim="800000"/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275" endPos="40000" dist="1016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0680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91003" y="2575095"/>
            <a:ext cx="2378729" cy="358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Joaquin.ska@outlook.com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55044" y="1962263"/>
            <a:ext cx="324909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¿</a:t>
            </a:r>
            <a:r>
              <a:rPr lang="es-CL" sz="24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Alguna pregunta</a:t>
            </a:r>
            <a:r>
              <a:rPr lang="en-US" sz="24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56243" y="1160782"/>
            <a:ext cx="26324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¡Gracias!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0" y="150293"/>
            <a:ext cx="409908" cy="40990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374" y="150293"/>
            <a:ext cx="409908" cy="40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31468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B55D899-EBB5-4FAD-BF0C-2C75C275D361}"/>
              </a:ext>
            </a:extLst>
          </p:cNvPr>
          <p:cNvSpPr/>
          <p:nvPr/>
        </p:nvSpPr>
        <p:spPr>
          <a:xfrm>
            <a:off x="4603665" y="453229"/>
            <a:ext cx="4090062" cy="109074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7503B522-4134-4B09-AD7D-E17C4E6E089D}"/>
              </a:ext>
            </a:extLst>
          </p:cNvPr>
          <p:cNvSpPr/>
          <p:nvPr/>
        </p:nvSpPr>
        <p:spPr>
          <a:xfrm>
            <a:off x="5860472" y="3319877"/>
            <a:ext cx="2750127" cy="507830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D0E94BD-C7C7-4789-A6F6-90EDCCD0375A}"/>
              </a:ext>
            </a:extLst>
          </p:cNvPr>
          <p:cNvSpPr/>
          <p:nvPr/>
        </p:nvSpPr>
        <p:spPr>
          <a:xfrm>
            <a:off x="5860473" y="2571750"/>
            <a:ext cx="2750127" cy="507830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96CC98-C392-9244-8E90-3070F7E08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43" y="255020"/>
            <a:ext cx="3262038" cy="142881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311546" y="478958"/>
            <a:ext cx="22276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b="1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Exploración y preparación de datos</a:t>
            </a:r>
            <a:endParaRPr lang="es-CL" sz="1800" b="1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3" name="Flecha doblada hacia arriba 12"/>
          <p:cNvSpPr/>
          <p:nvPr/>
        </p:nvSpPr>
        <p:spPr>
          <a:xfrm rot="5400000">
            <a:off x="743529" y="1764445"/>
            <a:ext cx="361507" cy="53795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CuadroTexto 13"/>
          <p:cNvSpPr txBox="1"/>
          <p:nvPr/>
        </p:nvSpPr>
        <p:spPr>
          <a:xfrm>
            <a:off x="1311546" y="2002967"/>
            <a:ext cx="35592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tx2"/>
                </a:solidFill>
              </a:rPr>
              <a:t> Se hizo una exploración y preparación de los datos.</a:t>
            </a:r>
          </a:p>
        </p:txBody>
      </p:sp>
      <p:sp>
        <p:nvSpPr>
          <p:cNvPr id="18" name="Flecha doblada hacia arriba 12">
            <a:extLst>
              <a:ext uri="{FF2B5EF4-FFF2-40B4-BE49-F238E27FC236}">
                <a16:creationId xmlns:a16="http://schemas.microsoft.com/office/drawing/2014/main" id="{16A25628-40B7-4A58-94D7-5164B6AC9B8A}"/>
              </a:ext>
            </a:extLst>
          </p:cNvPr>
          <p:cNvSpPr/>
          <p:nvPr/>
        </p:nvSpPr>
        <p:spPr>
          <a:xfrm rot="5400000">
            <a:off x="1055171" y="2661492"/>
            <a:ext cx="196314" cy="33935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45F5C2B-D7E0-4DED-9B21-23441B7CD605}"/>
              </a:ext>
            </a:extLst>
          </p:cNvPr>
          <p:cNvSpPr txBox="1"/>
          <p:nvPr/>
        </p:nvSpPr>
        <p:spPr>
          <a:xfrm>
            <a:off x="1361166" y="2675410"/>
            <a:ext cx="29960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Se filtraron normalizaron los consumos a 30 días</a:t>
            </a:r>
            <a:r>
              <a:rPr lang="es-CL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0" name="Flecha doblada hacia arriba 12">
            <a:extLst>
              <a:ext uri="{FF2B5EF4-FFF2-40B4-BE49-F238E27FC236}">
                <a16:creationId xmlns:a16="http://schemas.microsoft.com/office/drawing/2014/main" id="{6AB786EA-6983-48F5-A334-019827739E85}"/>
              </a:ext>
            </a:extLst>
          </p:cNvPr>
          <p:cNvSpPr/>
          <p:nvPr/>
        </p:nvSpPr>
        <p:spPr>
          <a:xfrm rot="5400000">
            <a:off x="992825" y="3404580"/>
            <a:ext cx="196314" cy="33935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502B937-C2F1-49F0-A151-EEAAE3EF98B8}"/>
              </a:ext>
            </a:extLst>
          </p:cNvPr>
          <p:cNvSpPr txBox="1"/>
          <p:nvPr/>
        </p:nvSpPr>
        <p:spPr>
          <a:xfrm>
            <a:off x="1298820" y="3418498"/>
            <a:ext cx="31069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Luego se normalizaron por el numero de clientes</a:t>
            </a:r>
            <a:r>
              <a:rPr lang="es-CL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55734A3F-1EC7-4F33-A889-0356CC23B8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3665" y="22308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27B0147-0381-40C4-89F8-7C855CA8D4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5699" y="150293"/>
            <a:ext cx="633667" cy="302936"/>
          </a:xfrm>
          <a:prstGeom prst="rect">
            <a:avLst/>
          </a:prstGeom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97C7DDA8-EAA8-492E-AA68-B6D85A871794}"/>
              </a:ext>
            </a:extLst>
          </p:cNvPr>
          <p:cNvCxnSpPr>
            <a:cxnSpLocks/>
          </p:cNvCxnSpPr>
          <p:nvPr/>
        </p:nvCxnSpPr>
        <p:spPr>
          <a:xfrm>
            <a:off x="4795557" y="2831892"/>
            <a:ext cx="948094" cy="0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6594819-4D40-4CD0-93E7-05957C1DEC69}"/>
              </a:ext>
            </a:extLst>
          </p:cNvPr>
          <p:cNvCxnSpPr>
            <a:cxnSpLocks/>
          </p:cNvCxnSpPr>
          <p:nvPr/>
        </p:nvCxnSpPr>
        <p:spPr>
          <a:xfrm>
            <a:off x="4795557" y="3573792"/>
            <a:ext cx="948094" cy="0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EDA1D56E-EA21-4818-99A0-B16DC36FF4F3}"/>
                  </a:ext>
                </a:extLst>
              </p:cNvPr>
              <p:cNvSpPr txBox="1"/>
              <p:nvPr/>
            </p:nvSpPr>
            <p:spPr>
              <a:xfrm>
                <a:off x="5981700" y="2692155"/>
                <a:ext cx="2394438" cy="278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MX" dirty="0">
                    <a:solidFill>
                      <a:srgbClr val="002060"/>
                    </a:solidFill>
                  </a:rPr>
                  <a:t>consumosNorm</a:t>
                </a:r>
                <a14:m>
                  <m:oMath xmlns:m="http://schemas.openxmlformats.org/officeDocument/2006/math">
                    <m:r>
                      <a:rPr lang="es-MX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𝑐𝑜𝑛𝑠𝑢𝑚𝑜𝑠</m:t>
                        </m:r>
                      </m:num>
                      <m:den>
                        <m:r>
                          <a:rPr lang="es-MX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𝑑𝑖𝑎𝑠𝐿𝑒𝑖𝑑𝑜𝑠</m:t>
                        </m:r>
                      </m:den>
                    </m:f>
                    <m:r>
                      <a:rPr lang="es-MX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∗30</m:t>
                    </m:r>
                  </m:oMath>
                </a14:m>
                <a:endParaRPr lang="es-CL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EDA1D56E-EA21-4818-99A0-B16DC36FF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00" y="2692155"/>
                <a:ext cx="2394438" cy="278025"/>
              </a:xfrm>
              <a:prstGeom prst="rect">
                <a:avLst/>
              </a:prstGeom>
              <a:blipFill>
                <a:blip r:embed="rId5"/>
                <a:stretch>
                  <a:fillRect l="-4326" t="-8889" b="-2444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B69C00F-EEB5-45DF-A097-EE29CA8525FE}"/>
                  </a:ext>
                </a:extLst>
              </p:cNvPr>
              <p:cNvSpPr txBox="1"/>
              <p:nvPr/>
            </p:nvSpPr>
            <p:spPr>
              <a:xfrm>
                <a:off x="5981700" y="3394388"/>
                <a:ext cx="2396041" cy="295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MX" dirty="0">
                    <a:solidFill>
                      <a:srgbClr val="002060"/>
                    </a:solidFill>
                  </a:rPr>
                  <a:t>consumosNormC</a:t>
                </a:r>
                <a14:m>
                  <m:oMath xmlns:m="http://schemas.openxmlformats.org/officeDocument/2006/math">
                    <m:r>
                      <a:rPr lang="es-MX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𝑐𝑜𝑛𝑠𝑢𝑚𝑜𝑁𝑜𝑟𝑚</m:t>
                        </m:r>
                      </m:num>
                      <m:den>
                        <m:r>
                          <a:rPr lang="es-MX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𝑁𝑢𝑚𝑒𝑟𝑜𝐶𝑙𝑖𝑒𝑛𝑡𝑒𝑠</m:t>
                        </m:r>
                      </m:den>
                    </m:f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B69C00F-EEB5-45DF-A097-EE29CA852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00" y="3394388"/>
                <a:ext cx="2396041" cy="295274"/>
              </a:xfrm>
              <a:prstGeom prst="rect">
                <a:avLst/>
              </a:prstGeom>
              <a:blipFill>
                <a:blip r:embed="rId6"/>
                <a:stretch>
                  <a:fillRect l="-4326" t="-2083" r="-763" b="-2291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uadroTexto 26">
            <a:extLst>
              <a:ext uri="{FF2B5EF4-FFF2-40B4-BE49-F238E27FC236}">
                <a16:creationId xmlns:a16="http://schemas.microsoft.com/office/drawing/2014/main" id="{71FD89BC-CFF9-4781-8907-6287716CCAB5}"/>
              </a:ext>
            </a:extLst>
          </p:cNvPr>
          <p:cNvSpPr txBox="1"/>
          <p:nvPr/>
        </p:nvSpPr>
        <p:spPr>
          <a:xfrm>
            <a:off x="4749137" y="710883"/>
            <a:ext cx="38614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solidFill>
                  <a:schemeClr val="tx2"/>
                </a:solidFill>
              </a:rPr>
              <a:t>La segmentación de los grupos de clientes fue por empresa/localidad/sector de facturación/categoría.</a:t>
            </a:r>
          </a:p>
        </p:txBody>
      </p:sp>
    </p:spTree>
    <p:extLst>
      <p:ext uri="{BB962C8B-B14F-4D97-AF65-F5344CB8AC3E}">
        <p14:creationId xmlns:p14="http://schemas.microsoft.com/office/powerpoint/2010/main" val="17544750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B55D899-EBB5-4FAD-BF0C-2C75C275D361}"/>
              </a:ext>
            </a:extLst>
          </p:cNvPr>
          <p:cNvSpPr/>
          <p:nvPr/>
        </p:nvSpPr>
        <p:spPr>
          <a:xfrm>
            <a:off x="4603665" y="453229"/>
            <a:ext cx="4090062" cy="109074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96CC98-C392-9244-8E90-3070F7E08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43" y="255020"/>
            <a:ext cx="3262038" cy="142881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311546" y="478958"/>
            <a:ext cx="22276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b="1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Exploración y preparación de datos</a:t>
            </a:r>
            <a:endParaRPr lang="es-CL" sz="1800" b="1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3" name="Flecha doblada hacia arriba 12"/>
          <p:cNvSpPr/>
          <p:nvPr/>
        </p:nvSpPr>
        <p:spPr>
          <a:xfrm rot="5400000">
            <a:off x="743529" y="1764445"/>
            <a:ext cx="361507" cy="53795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CuadroTexto 13"/>
          <p:cNvSpPr txBox="1"/>
          <p:nvPr/>
        </p:nvSpPr>
        <p:spPr>
          <a:xfrm>
            <a:off x="1311546" y="2002967"/>
            <a:ext cx="355926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tx2"/>
                </a:solidFill>
              </a:rPr>
              <a:t> Se agrego columna de temperatura máxima dependiendo de la estación climática relacionada con cada localidad.</a:t>
            </a:r>
          </a:p>
        </p:txBody>
      </p:sp>
      <p:sp>
        <p:nvSpPr>
          <p:cNvPr id="18" name="Flecha doblada hacia arriba 12">
            <a:extLst>
              <a:ext uri="{FF2B5EF4-FFF2-40B4-BE49-F238E27FC236}">
                <a16:creationId xmlns:a16="http://schemas.microsoft.com/office/drawing/2014/main" id="{16A25628-40B7-4A58-94D7-5164B6AC9B8A}"/>
              </a:ext>
            </a:extLst>
          </p:cNvPr>
          <p:cNvSpPr/>
          <p:nvPr/>
        </p:nvSpPr>
        <p:spPr>
          <a:xfrm rot="5400000">
            <a:off x="964091" y="2805815"/>
            <a:ext cx="183373" cy="33935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45F5C2B-D7E0-4DED-9B21-23441B7CD605}"/>
              </a:ext>
            </a:extLst>
          </p:cNvPr>
          <p:cNvSpPr txBox="1"/>
          <p:nvPr/>
        </p:nvSpPr>
        <p:spPr>
          <a:xfrm>
            <a:off x="1342276" y="2846088"/>
            <a:ext cx="29960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Estaciones climáticas:</a:t>
            </a:r>
            <a:r>
              <a:rPr lang="es-CL" dirty="0">
                <a:solidFill>
                  <a:schemeClr val="tx2"/>
                </a:solidFill>
              </a:rPr>
              <a:t> Rodelillo, La Serena y San Antonio.</a:t>
            </a:r>
          </a:p>
        </p:txBody>
      </p:sp>
      <p:sp>
        <p:nvSpPr>
          <p:cNvPr id="20" name="Flecha doblada hacia arriba 12">
            <a:extLst>
              <a:ext uri="{FF2B5EF4-FFF2-40B4-BE49-F238E27FC236}">
                <a16:creationId xmlns:a16="http://schemas.microsoft.com/office/drawing/2014/main" id="{6AB786EA-6983-48F5-A334-019827739E85}"/>
              </a:ext>
            </a:extLst>
          </p:cNvPr>
          <p:cNvSpPr/>
          <p:nvPr/>
        </p:nvSpPr>
        <p:spPr>
          <a:xfrm rot="5400000">
            <a:off x="957620" y="3570551"/>
            <a:ext cx="196314" cy="33935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502B937-C2F1-49F0-A151-EEAAE3EF98B8}"/>
              </a:ext>
            </a:extLst>
          </p:cNvPr>
          <p:cNvSpPr txBox="1"/>
          <p:nvPr/>
        </p:nvSpPr>
        <p:spPr>
          <a:xfrm>
            <a:off x="1263615" y="3584469"/>
            <a:ext cx="310692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Estas temperaturas máximas son el promedio mensual según las estaciones </a:t>
            </a:r>
            <a:r>
              <a:rPr lang="es-MX" dirty="0" err="1">
                <a:solidFill>
                  <a:schemeClr val="tx2"/>
                </a:solidFill>
              </a:rPr>
              <a:t>climaticas</a:t>
            </a:r>
            <a:endParaRPr lang="es-CL" dirty="0">
              <a:solidFill>
                <a:schemeClr val="tx2"/>
              </a:solidFill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55734A3F-1EC7-4F33-A889-0356CC23B8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3665" y="22308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27B0147-0381-40C4-89F8-7C855CA8D4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5699" y="150293"/>
            <a:ext cx="633667" cy="302936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71FD89BC-CFF9-4781-8907-6287716CCAB5}"/>
              </a:ext>
            </a:extLst>
          </p:cNvPr>
          <p:cNvSpPr txBox="1"/>
          <p:nvPr/>
        </p:nvSpPr>
        <p:spPr>
          <a:xfrm>
            <a:off x="4749137" y="710883"/>
            <a:ext cx="38614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solidFill>
                  <a:schemeClr val="tx2"/>
                </a:solidFill>
              </a:rPr>
              <a:t>La segmentación de los grupos de clientes fue por empresa/localidad/sector de facturación/categoría.</a:t>
            </a:r>
          </a:p>
        </p:txBody>
      </p:sp>
    </p:spTree>
    <p:extLst>
      <p:ext uri="{BB962C8B-B14F-4D97-AF65-F5344CB8AC3E}">
        <p14:creationId xmlns:p14="http://schemas.microsoft.com/office/powerpoint/2010/main" val="8507584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B55D899-EBB5-4FAD-BF0C-2C75C275D361}"/>
              </a:ext>
            </a:extLst>
          </p:cNvPr>
          <p:cNvSpPr/>
          <p:nvPr/>
        </p:nvSpPr>
        <p:spPr>
          <a:xfrm>
            <a:off x="4603665" y="453229"/>
            <a:ext cx="4090062" cy="109074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96CC98-C392-9244-8E90-3070F7E08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43" y="255020"/>
            <a:ext cx="3262038" cy="142881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311546" y="478958"/>
            <a:ext cx="22276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b="1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Exploración y preparación de datos</a:t>
            </a:r>
            <a:endParaRPr lang="es-CL" sz="1800" b="1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3" name="Flecha doblada hacia arriba 12"/>
          <p:cNvSpPr/>
          <p:nvPr/>
        </p:nvSpPr>
        <p:spPr>
          <a:xfrm rot="5400000">
            <a:off x="743529" y="1764445"/>
            <a:ext cx="361507" cy="53795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CuadroTexto 13"/>
          <p:cNvSpPr txBox="1"/>
          <p:nvPr/>
        </p:nvSpPr>
        <p:spPr>
          <a:xfrm>
            <a:off x="1311546" y="2002967"/>
            <a:ext cx="35592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tx2"/>
                </a:solidFill>
              </a:rPr>
              <a:t> Se vio algunos parámetros estadísticos de los datos.</a:t>
            </a:r>
          </a:p>
        </p:txBody>
      </p:sp>
      <p:sp>
        <p:nvSpPr>
          <p:cNvPr id="18" name="Flecha doblada hacia arriba 12">
            <a:extLst>
              <a:ext uri="{FF2B5EF4-FFF2-40B4-BE49-F238E27FC236}">
                <a16:creationId xmlns:a16="http://schemas.microsoft.com/office/drawing/2014/main" id="{16A25628-40B7-4A58-94D7-5164B6AC9B8A}"/>
              </a:ext>
            </a:extLst>
          </p:cNvPr>
          <p:cNvSpPr/>
          <p:nvPr/>
        </p:nvSpPr>
        <p:spPr>
          <a:xfrm rot="5400000">
            <a:off x="964091" y="2805815"/>
            <a:ext cx="183373" cy="33935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45F5C2B-D7E0-4DED-9B21-23441B7CD605}"/>
              </a:ext>
            </a:extLst>
          </p:cNvPr>
          <p:cNvSpPr txBox="1"/>
          <p:nvPr/>
        </p:nvSpPr>
        <p:spPr>
          <a:xfrm>
            <a:off x="1342276" y="2846088"/>
            <a:ext cx="29960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Se nota que bajo el 25% son todos los consumos cero. </a:t>
            </a:r>
            <a:endParaRPr lang="es-CL" dirty="0">
              <a:solidFill>
                <a:schemeClr val="tx2"/>
              </a:solidFill>
            </a:endParaRPr>
          </a:p>
        </p:txBody>
      </p:sp>
      <p:sp>
        <p:nvSpPr>
          <p:cNvPr id="20" name="Flecha doblada hacia arriba 12">
            <a:extLst>
              <a:ext uri="{FF2B5EF4-FFF2-40B4-BE49-F238E27FC236}">
                <a16:creationId xmlns:a16="http://schemas.microsoft.com/office/drawing/2014/main" id="{6AB786EA-6983-48F5-A334-019827739E85}"/>
              </a:ext>
            </a:extLst>
          </p:cNvPr>
          <p:cNvSpPr/>
          <p:nvPr/>
        </p:nvSpPr>
        <p:spPr>
          <a:xfrm rot="5400000">
            <a:off x="957620" y="3570551"/>
            <a:ext cx="196314" cy="33935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55734A3F-1EC7-4F33-A889-0356CC23B8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3665" y="22308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27B0147-0381-40C4-89F8-7C855CA8D4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5699" y="150293"/>
            <a:ext cx="633667" cy="302936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71FD89BC-CFF9-4781-8907-6287716CCAB5}"/>
              </a:ext>
            </a:extLst>
          </p:cNvPr>
          <p:cNvSpPr txBox="1"/>
          <p:nvPr/>
        </p:nvSpPr>
        <p:spPr>
          <a:xfrm>
            <a:off x="4749137" y="710883"/>
            <a:ext cx="38614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solidFill>
                  <a:schemeClr val="tx2"/>
                </a:solidFill>
              </a:rPr>
              <a:t>La segmentación de los grupos de clientes fue por empresa/localidad/sector de facturación/categoría.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006165E-A228-49BA-8C29-B7C6A11DBE4D}"/>
              </a:ext>
            </a:extLst>
          </p:cNvPr>
          <p:cNvSpPr txBox="1"/>
          <p:nvPr/>
        </p:nvSpPr>
        <p:spPr>
          <a:xfrm>
            <a:off x="1342276" y="3584469"/>
            <a:ext cx="29960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Existe gran variabilidad en los datos, pero esta esta sujeta a la segmentación.</a:t>
            </a:r>
            <a:endParaRPr lang="es-CL" dirty="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2C42233-9C90-4D23-92C0-3C68E7321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955" y="2045436"/>
            <a:ext cx="3262038" cy="18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223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114899" y="205790"/>
            <a:ext cx="2964266" cy="21145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789710" y="694913"/>
            <a:ext cx="17752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b="1" spc="225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P</a:t>
            </a:r>
            <a:r>
              <a:rPr lang="es-CL" sz="2200" b="1" spc="225" dirty="0" err="1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rimer</a:t>
            </a:r>
            <a:r>
              <a:rPr lang="es-CL" sz="2200" b="1" spc="225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 modelo y ejemplo</a:t>
            </a:r>
            <a:endParaRPr lang="es-CL" sz="18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A279AC3-D66C-4E99-8A96-26B9E1B1E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37" y="160061"/>
            <a:ext cx="806063" cy="44088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A24CDB81-6F50-4389-B532-5FFABE5607C7}"/>
              </a:ext>
            </a:extLst>
          </p:cNvPr>
          <p:cNvSpPr txBox="1"/>
          <p:nvPr/>
        </p:nvSpPr>
        <p:spPr>
          <a:xfrm>
            <a:off x="4504669" y="460270"/>
            <a:ext cx="35592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tx2"/>
                </a:solidFill>
              </a:rPr>
              <a:t>Este modelo esta especialmente diseñado para el análisis y predicción temporal de datos.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4548B752-B311-4451-82B1-DE6F4D9129A9}"/>
              </a:ext>
            </a:extLst>
          </p:cNvPr>
          <p:cNvCxnSpPr>
            <a:cxnSpLocks/>
          </p:cNvCxnSpPr>
          <p:nvPr/>
        </p:nvCxnSpPr>
        <p:spPr>
          <a:xfrm>
            <a:off x="3697649" y="600947"/>
            <a:ext cx="730813" cy="0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441CD15-D4CD-4F90-BC2C-12E676B6C04A}"/>
              </a:ext>
            </a:extLst>
          </p:cNvPr>
          <p:cNvSpPr/>
          <p:nvPr/>
        </p:nvSpPr>
        <p:spPr>
          <a:xfrm>
            <a:off x="641872" y="2702542"/>
            <a:ext cx="2774536" cy="12009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3C295EE-0AB4-4C29-8F37-4AEAEBA26FCF}"/>
              </a:ext>
            </a:extLst>
          </p:cNvPr>
          <p:cNvSpPr/>
          <p:nvPr/>
        </p:nvSpPr>
        <p:spPr>
          <a:xfrm>
            <a:off x="759142" y="2818335"/>
            <a:ext cx="2537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dirty="0">
                <a:solidFill>
                  <a:schemeClr val="tx2"/>
                </a:solidFill>
              </a:rPr>
              <a:t>El modelo se hará con el algoritmo de </a:t>
            </a:r>
            <a:r>
              <a:rPr lang="es-CL" b="1" dirty="0">
                <a:solidFill>
                  <a:schemeClr val="tx2"/>
                </a:solidFill>
              </a:rPr>
              <a:t>redes neuronales recurrentes LSTM (Long short-</a:t>
            </a:r>
            <a:r>
              <a:rPr lang="es-CL" b="1" dirty="0" err="1">
                <a:solidFill>
                  <a:schemeClr val="tx2"/>
                </a:solidFill>
              </a:rPr>
              <a:t>term</a:t>
            </a:r>
            <a:r>
              <a:rPr lang="es-CL" b="1" dirty="0">
                <a:solidFill>
                  <a:schemeClr val="tx2"/>
                </a:solidFill>
              </a:rPr>
              <a:t> </a:t>
            </a:r>
            <a:r>
              <a:rPr lang="es-CL" b="1" dirty="0" err="1">
                <a:solidFill>
                  <a:schemeClr val="tx2"/>
                </a:solidFill>
              </a:rPr>
              <a:t>memory</a:t>
            </a:r>
            <a:r>
              <a:rPr lang="es-CL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A7648C8-09FC-49D6-9417-5DF07FDD84E6}"/>
              </a:ext>
            </a:extLst>
          </p:cNvPr>
          <p:cNvSpPr txBox="1"/>
          <p:nvPr/>
        </p:nvSpPr>
        <p:spPr>
          <a:xfrm>
            <a:off x="4428462" y="1236125"/>
            <a:ext cx="355926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tx2"/>
                </a:solidFill>
              </a:rPr>
              <a:t>Las neuronas son capaces y están diseñadas para “guardar” información sobre la historia de los datos.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121A48B-E6FA-42AE-ABD0-805D4C1DF54A}"/>
              </a:ext>
            </a:extLst>
          </p:cNvPr>
          <p:cNvCxnSpPr>
            <a:cxnSpLocks/>
          </p:cNvCxnSpPr>
          <p:nvPr/>
        </p:nvCxnSpPr>
        <p:spPr>
          <a:xfrm>
            <a:off x="3621442" y="1376802"/>
            <a:ext cx="730813" cy="0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308A4487-7AB8-4305-BA24-C0BB4555F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843" y="2182595"/>
            <a:ext cx="2824393" cy="182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530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114899" y="205790"/>
            <a:ext cx="2964266" cy="211451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A279AC3-D66C-4E99-8A96-26B9E1B1E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37" y="160061"/>
            <a:ext cx="806063" cy="440886"/>
          </a:xfrm>
          <a:prstGeom prst="rect">
            <a:avLst/>
          </a:prstGeom>
        </p:spPr>
      </p:pic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4548B752-B311-4451-82B1-DE6F4D9129A9}"/>
              </a:ext>
            </a:extLst>
          </p:cNvPr>
          <p:cNvCxnSpPr>
            <a:cxnSpLocks/>
          </p:cNvCxnSpPr>
          <p:nvPr/>
        </p:nvCxnSpPr>
        <p:spPr>
          <a:xfrm>
            <a:off x="3935381" y="1753623"/>
            <a:ext cx="730813" cy="0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441CD15-D4CD-4F90-BC2C-12E676B6C04A}"/>
              </a:ext>
            </a:extLst>
          </p:cNvPr>
          <p:cNvSpPr/>
          <p:nvPr/>
        </p:nvSpPr>
        <p:spPr>
          <a:xfrm>
            <a:off x="641872" y="2702542"/>
            <a:ext cx="2774536" cy="12009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3C295EE-0AB4-4C29-8F37-4AEAEBA26FCF}"/>
              </a:ext>
            </a:extLst>
          </p:cNvPr>
          <p:cNvSpPr/>
          <p:nvPr/>
        </p:nvSpPr>
        <p:spPr>
          <a:xfrm>
            <a:off x="759142" y="2818335"/>
            <a:ext cx="2537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dirty="0">
                <a:solidFill>
                  <a:schemeClr val="tx2"/>
                </a:solidFill>
              </a:rPr>
              <a:t>El modelo se hará con el algoritmo de </a:t>
            </a:r>
            <a:r>
              <a:rPr lang="es-CL" b="1" dirty="0">
                <a:solidFill>
                  <a:schemeClr val="tx2"/>
                </a:solidFill>
              </a:rPr>
              <a:t>redes neuronales recurrentes LSTM (Long short-</a:t>
            </a:r>
            <a:r>
              <a:rPr lang="es-CL" b="1" dirty="0" err="1">
                <a:solidFill>
                  <a:schemeClr val="tx2"/>
                </a:solidFill>
              </a:rPr>
              <a:t>term</a:t>
            </a:r>
            <a:r>
              <a:rPr lang="es-CL" b="1" dirty="0">
                <a:solidFill>
                  <a:schemeClr val="tx2"/>
                </a:solidFill>
              </a:rPr>
              <a:t> </a:t>
            </a:r>
            <a:r>
              <a:rPr lang="es-CL" b="1" dirty="0" err="1">
                <a:solidFill>
                  <a:schemeClr val="tx2"/>
                </a:solidFill>
              </a:rPr>
              <a:t>memory</a:t>
            </a:r>
            <a:r>
              <a:rPr lang="es-CL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A7648C8-09FC-49D6-9417-5DF07FDD84E6}"/>
              </a:ext>
            </a:extLst>
          </p:cNvPr>
          <p:cNvSpPr txBox="1"/>
          <p:nvPr/>
        </p:nvSpPr>
        <p:spPr>
          <a:xfrm>
            <a:off x="4795021" y="2388801"/>
            <a:ext cx="35592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tx2"/>
                </a:solidFill>
              </a:rPr>
              <a:t>Se ocupo como ejemplo para primer modelo la siguiente segmentación: </a:t>
            </a:r>
          </a:p>
          <a:p>
            <a:endParaRPr lang="es-CL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es-CL" dirty="0">
                <a:solidFill>
                  <a:schemeClr val="tx2"/>
                </a:solidFill>
              </a:rPr>
              <a:t>Empresa: ESVAL</a:t>
            </a:r>
          </a:p>
          <a:p>
            <a:pPr marL="285750" indent="-285750">
              <a:buFontTx/>
              <a:buChar char="-"/>
            </a:pPr>
            <a:r>
              <a:rPr lang="es-CL" dirty="0">
                <a:solidFill>
                  <a:schemeClr val="tx2"/>
                </a:solidFill>
              </a:rPr>
              <a:t>Localidad: BRISAS DE MIRASOL</a:t>
            </a:r>
          </a:p>
          <a:p>
            <a:pPr marL="285750" indent="-285750">
              <a:buFontTx/>
              <a:buChar char="-"/>
            </a:pPr>
            <a:r>
              <a:rPr lang="es-CL" dirty="0">
                <a:solidFill>
                  <a:schemeClr val="tx2"/>
                </a:solidFill>
              </a:rPr>
              <a:t>Categoría: Residencial</a:t>
            </a:r>
          </a:p>
          <a:p>
            <a:pPr marL="285750" indent="-285750">
              <a:buFontTx/>
              <a:buChar char="-"/>
            </a:pPr>
            <a:r>
              <a:rPr lang="es-CL" dirty="0">
                <a:solidFill>
                  <a:schemeClr val="tx2"/>
                </a:solidFill>
              </a:rPr>
              <a:t>Sector de facturación: 5</a:t>
            </a:r>
          </a:p>
          <a:p>
            <a:endParaRPr lang="es-CL" dirty="0">
              <a:solidFill>
                <a:schemeClr val="tx2"/>
              </a:solidFill>
            </a:endParaRP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121A48B-E6FA-42AE-ABD0-805D4C1DF54A}"/>
              </a:ext>
            </a:extLst>
          </p:cNvPr>
          <p:cNvCxnSpPr>
            <a:cxnSpLocks/>
          </p:cNvCxnSpPr>
          <p:nvPr/>
        </p:nvCxnSpPr>
        <p:spPr>
          <a:xfrm>
            <a:off x="3935381" y="2529478"/>
            <a:ext cx="730813" cy="0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2BF62E-9011-4871-9BCB-B63A13A0B974}"/>
              </a:ext>
            </a:extLst>
          </p:cNvPr>
          <p:cNvSpPr txBox="1"/>
          <p:nvPr/>
        </p:nvSpPr>
        <p:spPr>
          <a:xfrm>
            <a:off x="4795021" y="1592372"/>
            <a:ext cx="355926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tx2"/>
                </a:solidFill>
              </a:rPr>
              <a:t>Se normalizaron los datos de consumos y temperaturas entre 1 y -1 para obtener mejores resultados en el modelo.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35FF9FD-D503-4717-8896-C26EEBF5601F}"/>
              </a:ext>
            </a:extLst>
          </p:cNvPr>
          <p:cNvSpPr txBox="1"/>
          <p:nvPr/>
        </p:nvSpPr>
        <p:spPr>
          <a:xfrm>
            <a:off x="789710" y="694913"/>
            <a:ext cx="17752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b="1" spc="225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P</a:t>
            </a:r>
            <a:r>
              <a:rPr lang="es-CL" sz="2200" b="1" spc="225" dirty="0" err="1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rimer</a:t>
            </a:r>
            <a:r>
              <a:rPr lang="es-CL" sz="2200" b="1" spc="225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 modelo y ejemplo</a:t>
            </a:r>
            <a:endParaRPr lang="es-CL" sz="18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0548B032-F320-4E6A-AE87-F0A596D03E1A}"/>
              </a:ext>
            </a:extLst>
          </p:cNvPr>
          <p:cNvCxnSpPr>
            <a:cxnSpLocks/>
          </p:cNvCxnSpPr>
          <p:nvPr/>
        </p:nvCxnSpPr>
        <p:spPr>
          <a:xfrm>
            <a:off x="3935381" y="944362"/>
            <a:ext cx="730813" cy="0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16BD794-0294-47A8-A0DD-88F7B1DA18A1}"/>
              </a:ext>
            </a:extLst>
          </p:cNvPr>
          <p:cNvSpPr txBox="1"/>
          <p:nvPr/>
        </p:nvSpPr>
        <p:spPr>
          <a:xfrm>
            <a:off x="4795021" y="783111"/>
            <a:ext cx="35592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tx2"/>
                </a:solidFill>
              </a:rPr>
              <a:t>Se ocupa </a:t>
            </a:r>
            <a:r>
              <a:rPr lang="es-CL" b="1" u="sng" dirty="0">
                <a:solidFill>
                  <a:schemeClr val="tx2"/>
                </a:solidFill>
              </a:rPr>
              <a:t>métrica R2</a:t>
            </a:r>
            <a:r>
              <a:rPr lang="es-CL" dirty="0">
                <a:solidFill>
                  <a:schemeClr val="tx2"/>
                </a:solidFill>
              </a:rPr>
              <a:t> para evaluación de modelo.</a:t>
            </a:r>
          </a:p>
        </p:txBody>
      </p:sp>
    </p:spTree>
    <p:extLst>
      <p:ext uri="{BB962C8B-B14F-4D97-AF65-F5344CB8AC3E}">
        <p14:creationId xmlns:p14="http://schemas.microsoft.com/office/powerpoint/2010/main" val="37519769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114899" y="205790"/>
            <a:ext cx="2964266" cy="211451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A279AC3-D66C-4E99-8A96-26B9E1B1E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37" y="160061"/>
            <a:ext cx="806063" cy="440886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441CD15-D4CD-4F90-BC2C-12E676B6C04A}"/>
              </a:ext>
            </a:extLst>
          </p:cNvPr>
          <p:cNvSpPr/>
          <p:nvPr/>
        </p:nvSpPr>
        <p:spPr>
          <a:xfrm>
            <a:off x="413272" y="2702542"/>
            <a:ext cx="2774536" cy="120096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3C295EE-0AB4-4C29-8F37-4AEAEBA26FCF}"/>
              </a:ext>
            </a:extLst>
          </p:cNvPr>
          <p:cNvSpPr/>
          <p:nvPr/>
        </p:nvSpPr>
        <p:spPr>
          <a:xfrm>
            <a:off x="530542" y="2956828"/>
            <a:ext cx="2537637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b="1" dirty="0">
                <a:solidFill>
                  <a:schemeClr val="tx2"/>
                </a:solidFill>
              </a:rPr>
              <a:t>Se noto que existe una fuerte relación entre la temperatura y el consumo de agua por cliente.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35FF9FD-D503-4717-8896-C26EEBF5601F}"/>
              </a:ext>
            </a:extLst>
          </p:cNvPr>
          <p:cNvSpPr txBox="1"/>
          <p:nvPr/>
        </p:nvSpPr>
        <p:spPr>
          <a:xfrm>
            <a:off x="789710" y="694913"/>
            <a:ext cx="17752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b="1" spc="225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P</a:t>
            </a:r>
            <a:r>
              <a:rPr lang="es-CL" sz="2200" b="1" spc="225" dirty="0" err="1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rimer</a:t>
            </a:r>
            <a:r>
              <a:rPr lang="es-CL" sz="2200" b="1" spc="225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 modelo y ejemplo</a:t>
            </a:r>
            <a:endParaRPr lang="es-CL" sz="18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65B7BF-3C06-40E6-A187-CA3F456A4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527" y="667707"/>
            <a:ext cx="5493327" cy="1904043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47D1DA4-859A-4E76-867C-08E83C1566A7}"/>
              </a:ext>
            </a:extLst>
          </p:cNvPr>
          <p:cNvCxnSpPr>
            <a:cxnSpLocks/>
          </p:cNvCxnSpPr>
          <p:nvPr/>
        </p:nvCxnSpPr>
        <p:spPr>
          <a:xfrm>
            <a:off x="3726873" y="2935289"/>
            <a:ext cx="336649" cy="0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8EA6A40-24A8-4882-B3C8-ADE72B2011D7}"/>
              </a:ext>
            </a:extLst>
          </p:cNvPr>
          <p:cNvSpPr txBox="1"/>
          <p:nvPr/>
        </p:nvSpPr>
        <p:spPr>
          <a:xfrm>
            <a:off x="4192349" y="2774038"/>
            <a:ext cx="2774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chemeClr val="tx2"/>
                </a:solidFill>
              </a:rPr>
              <a:t>Se normalizaron los datos de consumos y temperaturas entre 1 y -1.</a:t>
            </a:r>
          </a:p>
        </p:txBody>
      </p:sp>
    </p:spTree>
    <p:extLst>
      <p:ext uri="{BB962C8B-B14F-4D97-AF65-F5344CB8AC3E}">
        <p14:creationId xmlns:p14="http://schemas.microsoft.com/office/powerpoint/2010/main" val="7795244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114899" y="205790"/>
            <a:ext cx="2964266" cy="211451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A279AC3-D66C-4E99-8A96-26B9E1B1E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37" y="160061"/>
            <a:ext cx="806063" cy="440886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441CD15-D4CD-4F90-BC2C-12E676B6C04A}"/>
              </a:ext>
            </a:extLst>
          </p:cNvPr>
          <p:cNvSpPr/>
          <p:nvPr/>
        </p:nvSpPr>
        <p:spPr>
          <a:xfrm>
            <a:off x="413272" y="2702542"/>
            <a:ext cx="2774536" cy="120096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3C295EE-0AB4-4C29-8F37-4AEAEBA26FCF}"/>
              </a:ext>
            </a:extLst>
          </p:cNvPr>
          <p:cNvSpPr/>
          <p:nvPr/>
        </p:nvSpPr>
        <p:spPr>
          <a:xfrm>
            <a:off x="531721" y="2871677"/>
            <a:ext cx="2537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b="1" dirty="0">
                <a:solidFill>
                  <a:schemeClr val="tx2"/>
                </a:solidFill>
              </a:rPr>
              <a:t>Se entreno el modelo con buenos resultados, aun que no en todas las segmentaciones.</a:t>
            </a:r>
          </a:p>
          <a:p>
            <a:pPr algn="just"/>
            <a:r>
              <a:rPr lang="es-CL" b="1" dirty="0">
                <a:solidFill>
                  <a:schemeClr val="tx2"/>
                </a:solidFill>
              </a:rPr>
              <a:t>	R2_prom =  0,93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35FF9FD-D503-4717-8896-C26EEBF5601F}"/>
              </a:ext>
            </a:extLst>
          </p:cNvPr>
          <p:cNvSpPr txBox="1"/>
          <p:nvPr/>
        </p:nvSpPr>
        <p:spPr>
          <a:xfrm>
            <a:off x="789710" y="694913"/>
            <a:ext cx="17752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b="1" spc="225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P</a:t>
            </a:r>
            <a:r>
              <a:rPr lang="es-CL" sz="2200" b="1" spc="225" dirty="0" err="1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rimer</a:t>
            </a:r>
            <a:r>
              <a:rPr lang="es-CL" sz="2200" b="1" spc="225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 modelo y ejemplo</a:t>
            </a:r>
            <a:endParaRPr lang="es-CL" sz="18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8D7214-D19A-413A-9B3A-49EC826BF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1524" y="168806"/>
            <a:ext cx="2924747" cy="18678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C941511-404B-40B9-A736-AF6545920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2233" y="2169954"/>
            <a:ext cx="2864038" cy="18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305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114899" y="205790"/>
            <a:ext cx="2964266" cy="211451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A279AC3-D66C-4E99-8A96-26B9E1B1E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37" y="160061"/>
            <a:ext cx="806063" cy="440886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441CD15-D4CD-4F90-BC2C-12E676B6C04A}"/>
              </a:ext>
            </a:extLst>
          </p:cNvPr>
          <p:cNvSpPr/>
          <p:nvPr/>
        </p:nvSpPr>
        <p:spPr>
          <a:xfrm>
            <a:off x="413272" y="2702542"/>
            <a:ext cx="2774536" cy="120096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3C295EE-0AB4-4C29-8F37-4AEAEBA26FCF}"/>
              </a:ext>
            </a:extLst>
          </p:cNvPr>
          <p:cNvSpPr/>
          <p:nvPr/>
        </p:nvSpPr>
        <p:spPr>
          <a:xfrm>
            <a:off x="531721" y="2871677"/>
            <a:ext cx="2537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b="1" dirty="0">
                <a:solidFill>
                  <a:schemeClr val="tx2"/>
                </a:solidFill>
              </a:rPr>
              <a:t>Se entreno el modelo con buenos resultados, aun que no en todas las segmentaciones.</a:t>
            </a:r>
          </a:p>
          <a:p>
            <a:pPr algn="just"/>
            <a:r>
              <a:rPr lang="es-CL" b="1" dirty="0">
                <a:solidFill>
                  <a:schemeClr val="tx2"/>
                </a:solidFill>
              </a:rPr>
              <a:t>	R2_prom =  0,93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35FF9FD-D503-4717-8896-C26EEBF5601F}"/>
              </a:ext>
            </a:extLst>
          </p:cNvPr>
          <p:cNvSpPr txBox="1"/>
          <p:nvPr/>
        </p:nvSpPr>
        <p:spPr>
          <a:xfrm>
            <a:off x="789710" y="694913"/>
            <a:ext cx="17752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b="1" spc="225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P</a:t>
            </a:r>
            <a:r>
              <a:rPr lang="es-CL" sz="2200" b="1" spc="225" dirty="0" err="1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rimer</a:t>
            </a:r>
            <a:r>
              <a:rPr lang="es-CL" sz="2200" b="1" spc="225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 modelo y ejemplo</a:t>
            </a:r>
            <a:endParaRPr lang="es-CL" sz="18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2C4E545-DCD7-440C-83FF-BFAAF20A7857}"/>
              </a:ext>
            </a:extLst>
          </p:cNvPr>
          <p:cNvSpPr txBox="1"/>
          <p:nvPr/>
        </p:nvSpPr>
        <p:spPr>
          <a:xfrm>
            <a:off x="3947959" y="606974"/>
            <a:ext cx="3559269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tx2"/>
                </a:solidFill>
              </a:rPr>
              <a:t>Ejemplo de predicción:</a:t>
            </a:r>
          </a:p>
          <a:p>
            <a:r>
              <a:rPr lang="es-CL" dirty="0">
                <a:solidFill>
                  <a:schemeClr val="tx2"/>
                </a:solidFill>
              </a:rPr>
              <a:t> </a:t>
            </a:r>
          </a:p>
          <a:p>
            <a:r>
              <a:rPr lang="es-CL" dirty="0">
                <a:solidFill>
                  <a:schemeClr val="tx2"/>
                </a:solidFill>
              </a:rPr>
              <a:t>Se predijeron los consumos de 2019-2020 para la segmentación del ejemplo con los datos de 2011 a 2018.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8EFB51A-7B6A-402F-B3D3-51451D48A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424" y="1999167"/>
            <a:ext cx="4862945" cy="179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073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40478</TotalTime>
  <Words>458</Words>
  <Application>Microsoft Office PowerPoint</Application>
  <PresentationFormat>Presentación en pantalla (16:9)</PresentationFormat>
  <Paragraphs>50</Paragraphs>
  <Slides>10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Lato Light</vt:lpstr>
      <vt:lpstr>Montserrat</vt:lpstr>
      <vt:lpstr>Montserrat Bold</vt:lpstr>
      <vt:lpstr>Roboto Regular</vt:lpstr>
      <vt:lpstr>Default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Joaquín  Farias Muñoz</cp:lastModifiedBy>
  <cp:revision>6483</cp:revision>
  <dcterms:created xsi:type="dcterms:W3CDTF">2014-11-12T21:47:38Z</dcterms:created>
  <dcterms:modified xsi:type="dcterms:W3CDTF">2021-07-07T08:55:32Z</dcterms:modified>
  <cp:category/>
</cp:coreProperties>
</file>